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0" r:id="rId3"/>
    <p:sldId id="257" r:id="rId4"/>
    <p:sldId id="258" r:id="rId5"/>
    <p:sldId id="259" r:id="rId6"/>
    <p:sldId id="260" r:id="rId7"/>
    <p:sldId id="269" r:id="rId8"/>
    <p:sldId id="278" r:id="rId9"/>
    <p:sldId id="263" r:id="rId10"/>
    <p:sldId id="264" r:id="rId11"/>
    <p:sldId id="277" r:id="rId12"/>
    <p:sldId id="261" r:id="rId13"/>
    <p:sldId id="279" r:id="rId14"/>
    <p:sldId id="262" r:id="rId15"/>
    <p:sldId id="267" r:id="rId16"/>
    <p:sldId id="268" r:id="rId17"/>
    <p:sldId id="281" r:id="rId18"/>
    <p:sldId id="280" r:id="rId19"/>
    <p:sldId id="283" r:id="rId20"/>
    <p:sldId id="282" r:id="rId21"/>
    <p:sldId id="271" r:id="rId22"/>
    <p:sldId id="272" r:id="rId23"/>
    <p:sldId id="265" r:id="rId24"/>
    <p:sldId id="26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ject name and team" id="{0081053F-2D21-4A4E-8C54-93E3FFAF25E1}">
          <p14:sldIdLst>
            <p14:sldId id="256"/>
            <p14:sldId id="270"/>
          </p14:sldIdLst>
        </p14:section>
        <p14:section name="idea and analisys" id="{F3AB8EEC-82E3-4534-9041-D3949B04B5A6}">
          <p14:sldIdLst>
            <p14:sldId id="257"/>
            <p14:sldId id="258"/>
            <p14:sldId id="259"/>
          </p14:sldIdLst>
        </p14:section>
        <p14:section name="What's Thoutha" id="{AE95FA1A-423E-45B3-9421-6ABFF51BA951}">
          <p14:sldIdLst>
            <p14:sldId id="260"/>
            <p14:sldId id="269"/>
            <p14:sldId id="278"/>
          </p14:sldIdLst>
        </p14:section>
        <p14:section name="Server" id="{D6DB9870-9B3D-4EAB-A9C1-0E3B4A463B4A}">
          <p14:sldIdLst>
            <p14:sldId id="263"/>
            <p14:sldId id="264"/>
            <p14:sldId id="277"/>
          </p14:sldIdLst>
        </p14:section>
        <p14:section name="Ai" id="{B92E7942-A631-4362-B0E1-B7F6DB4B86D1}">
          <p14:sldIdLst>
            <p14:sldId id="261"/>
            <p14:sldId id="279"/>
            <p14:sldId id="262"/>
          </p14:sldIdLst>
        </p14:section>
        <p14:section name="Cyber space" id="{387E55D9-1C56-48CB-9CC1-0D231DDE9C55}">
          <p14:sldIdLst>
            <p14:sldId id="267"/>
            <p14:sldId id="268"/>
          </p14:sldIdLst>
        </p14:section>
        <p14:section name="Mobile app" id="{354A13B0-73C8-40B3-997A-C46FC1F810F0}">
          <p14:sldIdLst>
            <p14:sldId id="281"/>
            <p14:sldId id="280"/>
            <p14:sldId id="283"/>
            <p14:sldId id="282"/>
          </p14:sldIdLst>
        </p14:section>
        <p14:section name="Backend" id="{E7B68756-6A66-49A2-B0B7-1813D8D6EE86}">
          <p14:sldIdLst>
            <p14:sldId id="271"/>
            <p14:sldId id="272"/>
          </p14:sldIdLst>
        </p14:section>
        <p14:section name="Web" id="{A54EC736-C2C5-4ABF-9B0E-3126BBBF8357}">
          <p14:sldIdLst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65F2"/>
    <a:srgbClr val="E5E5E5"/>
    <a:srgbClr val="7105DD"/>
    <a:srgbClr val="7F06F8"/>
    <a:srgbClr val="B165FB"/>
    <a:srgbClr val="181B24"/>
    <a:srgbClr val="95F8C9"/>
    <a:srgbClr val="53CAF9"/>
    <a:srgbClr val="764EBB"/>
    <a:srgbClr val="9A95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88024" autoAdjust="0"/>
  </p:normalViewPr>
  <p:slideViewPr>
    <p:cSldViewPr snapToGrid="0">
      <p:cViewPr>
        <p:scale>
          <a:sx n="66" d="100"/>
          <a:sy n="66" d="100"/>
        </p:scale>
        <p:origin x="1698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4DDA0-16F0-4B4D-8AFC-40DB705E0F9B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D88B5-9BEA-4F48-9F47-8575C75C8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28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D88B5-9BEA-4F48-9F47-8575C75C88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16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 installation scripts (install.sh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astart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streamline setup by handling database prerequisites, Python and Node.js environments, and ensuring consistent server deployment.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D88B5-9BEA-4F48-9F47-8575C75C88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71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D88B5-9BEA-4F48-9F47-8575C75C88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22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A8463-A9C2-15B4-81E6-7B12FF405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FEE001-D58F-519B-D529-4FFA493B6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7DE3C9-B05A-A795-34AA-250DB8F6E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57FC0-F0FC-98B7-D926-DE1BBBBFE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D88B5-9BEA-4F48-9F47-8575C75C88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20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89A85-17AE-8718-18BF-57645A65D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356BC-F545-998A-EFFB-C49E5D075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3848D-97CC-B875-54EB-AD20BE07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A4C78-86B9-5EBD-3655-C5C641FA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8E337-EBCD-80C3-2FD7-5012EAA0D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8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700B-4375-3C80-BECF-88674469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BCE82-C793-8347-5EF2-44B3B8312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E5292-AF9E-060B-3A94-19B8867D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2D7A5-00B5-FBD9-56EF-A8D43CFC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284E2-98B5-C52E-C716-99A6D2E0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13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70DF3-44BF-8C45-2126-BC49750F0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C2794A-97FE-662C-329F-204D01EC7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DE569-61A5-469A-F36E-BC1B11D9C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A9E66-F683-1704-0287-8764AB3E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E6FD4-2FA4-6265-BD88-F73D70B65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0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B8E8-0331-A56F-9019-EC493AFC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723E1-8A93-84D1-274D-6F1F7F9A4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E20BD-B6C0-0A21-97F1-E6DDE69C3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463F6-4592-488C-8710-6005C337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655F7-4412-B9AE-80B2-4BB27F02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48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E0DC-E3A2-5E86-95C5-6BFF9FEAD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FD789-B7CD-DE22-83ED-2027D2566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52CAA-B712-EEF2-6C11-7C438716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F2EDB-34ED-4CA8-25B9-FDF6C2249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7AC15-F294-D2AA-DA3E-625D7E82E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73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830C-B534-7628-4EBC-FDCEA021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2C686-69AC-BE17-40A8-0A4B57B33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05C67-DC15-099A-6EE3-5722E7B64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45A3A-DBD8-A47B-22BA-25284F8C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109EE-6934-A7AF-A78C-6B9C885BD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C3A97-4E4F-33D9-E534-2692735BA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76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74A0B-ABAC-4D89-A175-AE8E9DE0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B7909-F034-3C34-3AE8-1F8B0B3F3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0B4AC-62E6-9B48-5DB6-24265712A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2F7EDA-DAD0-DF8F-B347-15698D681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C11FCE-52D6-3EE6-55BB-5D42020E1C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FA0F30-D946-7A4D-F9C3-10876C24B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C7A5FA-8F4F-EA90-2335-D15D2E4A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E7AB7-B45B-B213-C765-143385E93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69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43171-F518-6ECE-4554-DD541443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D85A2-FDB0-2D9E-66B4-402CF0C2E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28064-6019-F740-4003-DFE943A01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CC0D4-0042-8A51-8954-5447E4EC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2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A5D3F3-B141-00A3-B2F6-140C2F8B5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93602-83D4-BFB4-ED8C-3EA46E41F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0BD57-A5E6-D99F-CD7B-A526691B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11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95EC4-17E0-62F0-5E57-40D80AB41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9A347-4C3F-8BA6-AEA0-B982AD82E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BB615-0998-FD41-E6CC-907741F27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3961A-7332-DC01-1C82-1F5D39D7C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F7175-7857-2BF5-49B3-B2C27DC22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A0045-0A2C-B3B5-E613-690812C5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6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94A3-78D1-580F-BD6B-B6B28CE5F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5AFAA-8256-3A84-33ED-BC5494B18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10824-43E2-04B6-BACE-8748DFEA1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1D68B-ECAD-D762-84AB-2C6653F4C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466AE-A403-A21A-72C6-5356F9BC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3CE27-FB75-21D1-0B01-DFE4D6CA8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92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8082B7-F531-809E-F87B-EF8C22953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B36AF-0171-6707-5D9C-D64FAA6CF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11B13-C367-ACFC-421D-6FF9722A11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11ADF8-F476-4B6F-A0B6-FB71A9743218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A7190-C549-A3CB-9734-D2E780862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8B17B-6F3C-0476-EFAE-558A2FA20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5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17/06/relationships/model3d" Target="../media/model3d2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microsoft.com/office/2017/06/relationships/model3d" Target="../media/model3d3.glb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microsoft.com/office/2017/06/relationships/model3d" Target="../media/model3d2.glb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microsoft.com/office/2017/06/relationships/model3d" Target="../media/model3d2.glb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4.jpe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microsoft.com/office/2017/06/relationships/model3d" Target="../media/model3d2.glb"/><Relationship Id="rId7" Type="http://schemas.openxmlformats.org/officeDocument/2006/relationships/image" Target="../media/image12.png"/><Relationship Id="rId12" Type="http://schemas.microsoft.com/office/2007/relationships/hdphoto" Target="../media/hdphoto1.wdp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19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41B8F9E4-7FE1-6D33-4B7E-B4BCBEA504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777356"/>
                  </p:ext>
                </p:extLst>
              </p:nvPr>
            </p:nvGraphicFramePr>
            <p:xfrm>
              <a:off x="2119223" y="-178269"/>
              <a:ext cx="7269824" cy="119925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69824" cy="11992553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9939846" ay="-555350" az="-106587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51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41B8F9E4-7FE1-6D33-4B7E-B4BCBEA504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9223" y="-178269"/>
                <a:ext cx="7269824" cy="119925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5753C05-26ED-B0FD-F9E7-417DBE56DE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err="1"/>
              <a:t>Thoutha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B4F4D-84F6-4A6C-02EA-DE1D0DCD9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connect people </a:t>
            </a:r>
          </a:p>
        </p:txBody>
      </p:sp>
    </p:spTree>
    <p:extLst>
      <p:ext uri="{BB962C8B-B14F-4D97-AF65-F5344CB8AC3E}">
        <p14:creationId xmlns:p14="http://schemas.microsoft.com/office/powerpoint/2010/main" val="3142364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75C335-E8A3-51D8-7A80-5B1CDDF0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FF4EA69-D66A-ED35-D4D0-3C2A056021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8484156"/>
                  </p:ext>
                </p:extLst>
              </p:nvPr>
            </p:nvGraphicFramePr>
            <p:xfrm>
              <a:off x="-4973448" y="-249335"/>
              <a:ext cx="6271089" cy="759245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71089" cy="7592459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206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FF4EA69-D66A-ED35-D4D0-3C2A056021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973448" y="-249335"/>
                <a:ext cx="6271089" cy="759245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7BE42F3-573E-482C-E784-1EEEE606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D2B7C4-5CBD-D1D6-8DF7-39232F7D84AC}"/>
              </a:ext>
            </a:extLst>
          </p:cNvPr>
          <p:cNvSpPr txBox="1"/>
          <p:nvPr/>
        </p:nvSpPr>
        <p:spPr>
          <a:xfrm>
            <a:off x="51351" y="1172817"/>
            <a:ext cx="1214064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 err="1"/>
              <a:t>astart</a:t>
            </a:r>
            <a:r>
              <a:rPr lang="en-US" sz="3200" b="1" dirty="0"/>
              <a:t>:</a:t>
            </a:r>
          </a:p>
          <a:p>
            <a:pPr lvl="1"/>
            <a:r>
              <a:rPr lang="en-US" sz="2400" dirty="0"/>
              <a:t>is a unified service orchestration and lifecycle management tool for </a:t>
            </a:r>
            <a:r>
              <a:rPr lang="en-US" sz="2400" b="1" dirty="0" err="1"/>
              <a:t>Thoutha</a:t>
            </a:r>
            <a:r>
              <a:rPr lang="en-US" sz="2400" dirty="0"/>
              <a:t>, responsible for controlled startup, monitoring, and shutdown of all system components.</a:t>
            </a:r>
          </a:p>
          <a:p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/>
              <a:t>Flags: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/>
          </a:p>
          <a:p>
            <a:endParaRPr lang="en-US" sz="2800" b="1" dirty="0"/>
          </a:p>
          <a:p>
            <a:r>
              <a:rPr lang="en-US" sz="2800" dirty="0"/>
              <a:t>This script was used to integrate a         </a:t>
            </a:r>
            <a:r>
              <a:rPr lang="en-US" sz="2800" b="1" dirty="0">
                <a:solidFill>
                  <a:srgbClr val="5865F2"/>
                </a:solidFill>
              </a:rPr>
              <a:t>Discord</a:t>
            </a:r>
            <a:r>
              <a:rPr lang="en-US" sz="2800" dirty="0"/>
              <a:t> bot, enabling non-Linux team members to initiate testing APIs and services.</a:t>
            </a:r>
            <a:endParaRPr lang="en-US" sz="2400" b="1" dirty="0"/>
          </a:p>
          <a:p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830E7-BE01-21DA-006D-81FCDF715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810" y="3041256"/>
            <a:ext cx="7192379" cy="2429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D098E3-670D-EC4A-EE72-9292A68E1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77" y="5738854"/>
            <a:ext cx="497298" cy="4972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156B5E-06E3-0192-7DD1-E9676F2D6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0896" y="117894"/>
            <a:ext cx="485036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C154E7-45FC-4EF3-E88A-9FC818E6BB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7887" y="7118224"/>
            <a:ext cx="4025339" cy="222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3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5B3046-6780-DD37-1355-A18951884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F496A2E6-3F2A-CBB9-E64F-D74BC7E460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9650800"/>
                  </p:ext>
                </p:extLst>
              </p:nvPr>
            </p:nvGraphicFramePr>
            <p:xfrm>
              <a:off x="6005580" y="1441524"/>
              <a:ext cx="4843699" cy="52433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43699" cy="52433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-42843" ay="-156574" az="196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6414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F496A2E6-3F2A-CBB9-E64F-D74BC7E460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5580" y="1441524"/>
                <a:ext cx="4843699" cy="52433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FB46F67-9FDC-2170-9861-B74CE227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6C7D82A-26D8-6CFA-1C95-2DE723057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830" y="779486"/>
            <a:ext cx="739302" cy="73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F412A1-BD69-4D42-10ED-AC6B3A1E2AAD}"/>
              </a:ext>
            </a:extLst>
          </p:cNvPr>
          <p:cNvSpPr txBox="1"/>
          <p:nvPr/>
        </p:nvSpPr>
        <p:spPr>
          <a:xfrm>
            <a:off x="1021405" y="856749"/>
            <a:ext cx="16926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5865F2"/>
                </a:solidFill>
              </a:rPr>
              <a:t>Discord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5BBDF-C5C5-7151-AE80-E7A544F79488}"/>
              </a:ext>
            </a:extLst>
          </p:cNvPr>
          <p:cNvSpPr txBox="1"/>
          <p:nvPr/>
        </p:nvSpPr>
        <p:spPr>
          <a:xfrm>
            <a:off x="340469" y="1654907"/>
            <a:ext cx="70384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new server management approach was introduced through a Discord bot, allowing mobile and backend developers to connect seamlessly. </a:t>
            </a:r>
          </a:p>
          <a:p>
            <a:r>
              <a:rPr lang="en-US" sz="2400" dirty="0"/>
              <a:t>It enables other team members to manage services and control APIs without directly accessing the server, improving usability and operational efficiency.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D1B005-D052-6F5D-CD00-BF4FBC2485FA}"/>
              </a:ext>
            </a:extLst>
          </p:cNvPr>
          <p:cNvSpPr txBox="1"/>
          <p:nvPr/>
        </p:nvSpPr>
        <p:spPr>
          <a:xfrm>
            <a:off x="340469" y="4396125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POC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8D1C1-3007-F266-328C-1EDE63E6B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1631" y="0"/>
            <a:ext cx="485036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36D14-D767-7D92-4C47-D2353BEEF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145" y="4633169"/>
            <a:ext cx="4025339" cy="222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20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-0.18282 -0.0016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80" y="-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96A1D1-838D-B033-20B4-06350AA10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E48FE-C4DD-D517-CBE4-FCFF4DB2FF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4783528" y="0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b="1" dirty="0" err="1">
                <a:latin typeface="Maiandra GD" panose="020E0502030308020204" pitchFamily="34" charset="0"/>
              </a:rPr>
              <a:t>Thoutha</a:t>
            </a:r>
            <a:endParaRPr lang="en-US" sz="1800" b="1" dirty="0">
              <a:latin typeface="Maiandra GD" panose="020E0502030308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AA96B-9E92-2EA9-4EAC-894368A86A51}"/>
              </a:ext>
            </a:extLst>
          </p:cNvPr>
          <p:cNvSpPr txBox="1"/>
          <p:nvPr/>
        </p:nvSpPr>
        <p:spPr>
          <a:xfrm>
            <a:off x="360607" y="874455"/>
            <a:ext cx="89390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Challenges and problems :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Server resources are very limited (low RAM, No GPU, and low CPU 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Hosting a local AI model was not feasible because the application is in production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Chatbot depended on external API quotas (limited requests 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Keys exhausted → downtime &amp; manual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B59D1C-A585-B666-5DCF-3C902D939FEC}"/>
              </a:ext>
            </a:extLst>
          </p:cNvPr>
          <p:cNvSpPr txBox="1"/>
          <p:nvPr/>
        </p:nvSpPr>
        <p:spPr>
          <a:xfrm>
            <a:off x="360607" y="2818387"/>
            <a:ext cx="6428939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Solution: </a:t>
            </a:r>
          </a:p>
          <a:p>
            <a:r>
              <a:rPr lang="en-US" sz="2000" b="1" dirty="0"/>
              <a:t>The Key Roulette &amp; Rule-based questions!</a:t>
            </a:r>
          </a:p>
          <a:p>
            <a:r>
              <a:rPr lang="en-US" sz="2000" dirty="0"/>
              <a:t>We engineered a custom </a:t>
            </a:r>
            <a:r>
              <a:rPr lang="en-US" sz="2000" b="1" dirty="0"/>
              <a:t>API Key Rotation Engine</a:t>
            </a:r>
            <a:r>
              <a:rPr lang="en-US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12+ API keys combined into one smart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Automatic rotation when quota is reached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Real-time quota detection (429/errors)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Instant retry + failover (&lt; 1s)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Zero manual intervention</a:t>
            </a:r>
          </a:p>
          <a:p>
            <a:r>
              <a:rPr lang="en-US" sz="2000" b="1" dirty="0"/>
              <a:t>Rule-based questions: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Chaining dental questions with the known symptoms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Determine the category / disease  based on the chain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Removing load from the Ai chat-bot : Achieved! </a:t>
            </a:r>
          </a:p>
          <a:p>
            <a:endParaRPr lang="en-US" sz="2000" b="1" dirty="0"/>
          </a:p>
          <a:p>
            <a:endParaRPr lang="en-US" sz="2000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F3971EFF-18B1-CA7E-FF4E-3430220929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7608581"/>
                  </p:ext>
                </p:extLst>
              </p:nvPr>
            </p:nvGraphicFramePr>
            <p:xfrm>
              <a:off x="8591407" y="3945953"/>
              <a:ext cx="1440946" cy="38587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40946" cy="385879"/>
                    </a:xfrm>
                    <a:prstGeom prst="rect">
                      <a:avLst/>
                    </a:prstGeom>
                  </am3d:spPr>
                  <am3d:camera>
                    <am3d:pos x="0" y="0" z="672614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948447" d="1000000"/>
                    <am3d:preTrans dx="0" dy="-381310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576" ay="2571840" az="651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759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F3971EFF-18B1-CA7E-FF4E-3430220929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1407" y="3945953"/>
                <a:ext cx="1440946" cy="385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4003D42C-2260-457B-7117-EFF316579B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867060"/>
                  </p:ext>
                </p:extLst>
              </p:nvPr>
            </p:nvGraphicFramePr>
            <p:xfrm>
              <a:off x="7477266" y="725880"/>
              <a:ext cx="5956764" cy="72119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956764" cy="721190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701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4003D42C-2260-457B-7117-EFF316579B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7266" y="725880"/>
                <a:ext cx="5956764" cy="72119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8526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93B671-93A6-6C86-36A6-A4A46408A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719B2-88D4-55FC-8042-3760D1D3CD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4783528" y="0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b="1" dirty="0" err="1">
                <a:latin typeface="Maiandra GD" panose="020E0502030308020204" pitchFamily="34" charset="0"/>
              </a:rPr>
              <a:t>Thoutha</a:t>
            </a:r>
            <a:endParaRPr lang="en-US" sz="1800" b="1" dirty="0">
              <a:latin typeface="Maiandra GD" panose="020E0502030308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EDF0B6EE-B703-4FCF-E55F-85BDE80049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86994" y="725881"/>
              <a:ext cx="5956764" cy="72119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956764" cy="721190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01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EDF0B6EE-B703-4FCF-E55F-85BDE80049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6994" y="725881"/>
                <a:ext cx="5956764" cy="7211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F97CAD73-EE69-D91A-A62E-48F73191CC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1866327"/>
                  </p:ext>
                </p:extLst>
              </p:nvPr>
            </p:nvGraphicFramePr>
            <p:xfrm rot="1319381">
              <a:off x="6441720" y="3354143"/>
              <a:ext cx="1185729" cy="1090870"/>
            </p:xfrm>
            <a:graphic>
              <a:graphicData uri="http://schemas.microsoft.com/office/drawing/2017/model3d">
                <am3d:model3d r:embed="rId4">
                  <am3d:spPr>
                    <a:xfrm rot="1319381">
                      <a:off x="0" y="0"/>
                      <a:ext cx="1185729" cy="1090870"/>
                    </a:xfrm>
                    <a:prstGeom prst="rect">
                      <a:avLst/>
                    </a:prstGeom>
                  </am3d:spPr>
                  <am3d:camera>
                    <am3d:pos x="0" y="0" z="672614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948447" d="1000000"/>
                    <am3d:preTrans dx="0" dy="-381310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921502" ay="-1092877" az="-965226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41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F97CAD73-EE69-D91A-A62E-48F73191CC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319381">
                <a:off x="6441720" y="3354143"/>
                <a:ext cx="1185729" cy="109087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9DDA07C-85B9-F473-57FB-55FDE47878EA}"/>
              </a:ext>
            </a:extLst>
          </p:cNvPr>
          <p:cNvSpPr txBox="1"/>
          <p:nvPr/>
        </p:nvSpPr>
        <p:spPr>
          <a:xfrm>
            <a:off x="360607" y="874455"/>
            <a:ext cx="89390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Challenges and problems :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Server resources are very limited (low RAM, No GPU, and low CPU 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Hosting a local AI model was not feasible because the application is in production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Chatbot depended on external API quotas (limited requests 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Keys exhausted → downtime &amp; manual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EDFAC-421C-9138-DD9B-B4D353BCF081}"/>
              </a:ext>
            </a:extLst>
          </p:cNvPr>
          <p:cNvSpPr txBox="1"/>
          <p:nvPr/>
        </p:nvSpPr>
        <p:spPr>
          <a:xfrm>
            <a:off x="360607" y="2818387"/>
            <a:ext cx="6428939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Solution: </a:t>
            </a:r>
          </a:p>
          <a:p>
            <a:r>
              <a:rPr lang="en-US" sz="2000" b="1" dirty="0"/>
              <a:t>The Key Roulette &amp; Rule-based questions!</a:t>
            </a:r>
          </a:p>
          <a:p>
            <a:r>
              <a:rPr lang="en-US" sz="2000" dirty="0"/>
              <a:t>We engineered a custom </a:t>
            </a:r>
            <a:r>
              <a:rPr lang="en-US" sz="2000" b="1" dirty="0"/>
              <a:t>API Key Rotation Engine</a:t>
            </a:r>
            <a:r>
              <a:rPr lang="en-US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12+ API keys combined into one smart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Automatic rotation when quota is reached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Real-time quota detection (429/errors)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Instant retry + failover (&lt; 1s)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Zero manual intervention</a:t>
            </a:r>
          </a:p>
          <a:p>
            <a:r>
              <a:rPr lang="en-US" sz="2000" b="1" dirty="0"/>
              <a:t>Rule-based questions: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Chaining dental questions with the known symptoms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Determine the category / disease  based on the chain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Removing load from the Ai chat-bot : Achieved! </a:t>
            </a:r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46962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B0AA5A-2357-BCE0-F86E-8050D9E03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85BD8B6D-E73F-7A0C-B699-90A4C5FDC9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8392621"/>
                  </p:ext>
                </p:extLst>
              </p:nvPr>
            </p:nvGraphicFramePr>
            <p:xfrm>
              <a:off x="7349208" y="800724"/>
              <a:ext cx="4411532" cy="47920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11532" cy="4792042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470564" ay="-1286399" az="-1729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5756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85BD8B6D-E73F-7A0C-B699-90A4C5FDC9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49208" y="800724"/>
                <a:ext cx="4411532" cy="479204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D76920C-A647-F5DE-DA7C-A50E6C16A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24A9A-0F2A-F150-7503-1FD9D639B0FB}"/>
              </a:ext>
            </a:extLst>
          </p:cNvPr>
          <p:cNvSpPr txBox="1"/>
          <p:nvPr/>
        </p:nvSpPr>
        <p:spPr>
          <a:xfrm>
            <a:off x="431260" y="865124"/>
            <a:ext cx="804477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Impact &amp; Future:</a:t>
            </a:r>
          </a:p>
          <a:p>
            <a:endParaRPr lang="en-US" sz="2800" b="1" dirty="0"/>
          </a:p>
          <a:p>
            <a:r>
              <a:rPr lang="en-US" sz="2400" b="1" dirty="0"/>
              <a:t>What We Achieved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Near </a:t>
            </a:r>
            <a:r>
              <a:rPr lang="en-US" sz="2400" b="1" dirty="0"/>
              <a:t>100% uptime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~50–60 requests/min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visible interruptions for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Easily scalable by adding keys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Production-ready reliability</a:t>
            </a:r>
          </a:p>
          <a:p>
            <a:r>
              <a:rPr lang="en-US" sz="2400" b="1" dirty="0"/>
              <a:t>Future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Upgrade server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Deploy a </a:t>
            </a:r>
            <a:r>
              <a:rPr lang="en-US" sz="2400" b="1" dirty="0"/>
              <a:t>self-hosted/local AI model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Reduce API dependency and costs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5083C3B-0882-79B7-4047-DAA833D25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58" y="5561989"/>
            <a:ext cx="87214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turned hardware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limits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into an engineering advantage.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318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F96BDE-E563-668D-995A-FBFFA9167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1ED24C1-AB79-BCC0-5AF8-64A3D45D3F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7690259"/>
                  </p:ext>
                </p:extLst>
              </p:nvPr>
            </p:nvGraphicFramePr>
            <p:xfrm>
              <a:off x="-2618129" y="4780290"/>
              <a:ext cx="5627126" cy="612223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27126" cy="612223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75388" ay="-29312" az="-63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1ED24C1-AB79-BCC0-5AF8-64A3D45D3F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618129" y="4780290"/>
                <a:ext cx="5627126" cy="612223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33F2AC4-5135-747E-0C1D-7A4C3AEC1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F8B7DA-6F5E-58A5-D3B7-5EA473015FB4}"/>
              </a:ext>
            </a:extLst>
          </p:cNvPr>
          <p:cNvSpPr txBox="1"/>
          <p:nvPr/>
        </p:nvSpPr>
        <p:spPr>
          <a:xfrm>
            <a:off x="477345" y="904673"/>
            <a:ext cx="972696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Security Incident Analysis &amp; Environment Hardening:</a:t>
            </a:r>
          </a:p>
          <a:p>
            <a:endParaRPr lang="en-US" sz="2000" b="1" dirty="0"/>
          </a:p>
          <a:p>
            <a:r>
              <a:rPr lang="en-US" sz="2000" b="1" dirty="0"/>
              <a:t>Incident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After deploying </a:t>
            </a:r>
            <a:r>
              <a:rPr lang="en-US" sz="2000" b="1" dirty="0" err="1"/>
              <a:t>thoutha.page</a:t>
            </a:r>
            <a:r>
              <a:rPr lang="en-US" sz="2000" dirty="0"/>
              <a:t>, the server was immediately targeted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Large volume of automated requests detected in Apache logs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Site was not publicly launched (except limited access from Egypt)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Activity flagged as abnormal and suspicious</a:t>
            </a:r>
          </a:p>
          <a:p>
            <a:pPr>
              <a:buNone/>
            </a:pPr>
            <a:br>
              <a:rPr lang="en-US" sz="2400" dirty="0"/>
            </a:br>
            <a:r>
              <a:rPr lang="en-US" sz="2000" b="1" dirty="0"/>
              <a:t>Traffic &amp; Attack 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Requests originated from multiple countries: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Sweden (highest volume)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United States, UK, Germany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Tools &amp; bots identified: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AI crawlers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Vulnerability scanners (L9scan, </a:t>
            </a:r>
            <a:r>
              <a:rPr lang="en-US" sz="2000" dirty="0" err="1"/>
              <a:t>LeakIX</a:t>
            </a:r>
            <a:r>
              <a:rPr lang="en-US" sz="2000" dirty="0"/>
              <a:t>, </a:t>
            </a:r>
            <a:r>
              <a:rPr lang="en-US" sz="2000" dirty="0" err="1"/>
              <a:t>Censys</a:t>
            </a:r>
            <a:r>
              <a:rPr lang="en-US" sz="20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Indicates </a:t>
            </a:r>
            <a:r>
              <a:rPr lang="en-US" sz="2000" b="1" dirty="0"/>
              <a:t>global automated scanning</a:t>
            </a:r>
            <a:r>
              <a:rPr lang="en-US" sz="2000" dirty="0"/>
              <a:t>, not normal users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49137-870F-EDD6-C747-E27526B40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2" t="3907"/>
          <a:stretch>
            <a:fillRect/>
          </a:stretch>
        </p:blipFill>
        <p:spPr>
          <a:xfrm>
            <a:off x="13299788" y="904673"/>
            <a:ext cx="5012987" cy="330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5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1DD68-4F65-C78C-9673-DE499273A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E62DA9CA-AF2C-E21D-FF13-8F44FFFC95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4553007"/>
                  </p:ext>
                </p:extLst>
              </p:nvPr>
            </p:nvGraphicFramePr>
            <p:xfrm>
              <a:off x="3223063" y="810595"/>
              <a:ext cx="5160126" cy="55409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160126" cy="554094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40974" ay="352046" az="41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35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E62DA9CA-AF2C-E21D-FF13-8F44FFFC95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3063" y="810595"/>
                <a:ext cx="5160126" cy="554094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2ADC2C6-FAB4-BF57-BB71-C0F8CE6D9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31BC4-E96F-B736-7F2B-266AE2A45D1D}"/>
              </a:ext>
            </a:extLst>
          </p:cNvPr>
          <p:cNvSpPr txBox="1"/>
          <p:nvPr/>
        </p:nvSpPr>
        <p:spPr>
          <a:xfrm>
            <a:off x="311286" y="810595"/>
            <a:ext cx="7576113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Observed Attack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Directory traversal attempts (/.%2e/)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Probing sensitive files: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.env, .git/config, .</a:t>
            </a:r>
            <a:r>
              <a:rPr lang="en-US" sz="2400" dirty="0" err="1"/>
              <a:t>vscode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wp-</a:t>
            </a:r>
            <a:r>
              <a:rPr lang="en-US" sz="2400" dirty="0" err="1"/>
              <a:t>login.php</a:t>
            </a:r>
            <a:r>
              <a:rPr lang="en-US" sz="2400" dirty="0"/>
              <a:t>, swagger-</a:t>
            </a:r>
            <a:r>
              <a:rPr lang="en-US" sz="2400" dirty="0" err="1"/>
              <a:t>ui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Reconnaissance &amp; endpoint enumeration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Opportunistic scans for known vulnerabilities</a:t>
            </a:r>
          </a:p>
          <a:p>
            <a:r>
              <a:rPr lang="en-US" sz="2400" b="1" dirty="0"/>
              <a:t>No successful exploitation detected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Immediate Mitigation 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Deployed </a:t>
            </a:r>
            <a:r>
              <a:rPr lang="en-US" sz="2400" b="1" dirty="0"/>
              <a:t>Cloudflare WAF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Blocked malicious paths and scanner signatures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Hardened web server using </a:t>
            </a:r>
            <a:r>
              <a:rPr lang="en-US" sz="2400" b="1" dirty="0"/>
              <a:t>.</a:t>
            </a:r>
            <a:r>
              <a:rPr lang="en-US" sz="2400" b="1" dirty="0" err="1"/>
              <a:t>htaccess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Disabled directory listing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Removed development and debug files from web root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F88A6-B177-E7FC-16B2-1662568AC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2" t="3907"/>
          <a:stretch>
            <a:fillRect/>
          </a:stretch>
        </p:blipFill>
        <p:spPr>
          <a:xfrm>
            <a:off x="7101191" y="959162"/>
            <a:ext cx="5012987" cy="330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7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40DEAC-F5AB-43D0-E077-2E29147B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5AA9E2BB-DFFF-5DC8-E69B-5832F1C5D70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74915" y="4635416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5AA9E2BB-DFFF-5DC8-E69B-5832F1C5D7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915" y="4635416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EFD4D82-C269-DF3B-9831-319B2C115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6A51DB-72F0-0342-37F3-C12F97A35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599" y="7516063"/>
            <a:ext cx="2717162" cy="56455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6DDA5D-7140-F624-9CBE-0371EAE60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177" y="7516063"/>
            <a:ext cx="2717162" cy="5645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F1F5B8-A486-55A9-A3FF-28AEF9618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388" y="7472998"/>
            <a:ext cx="2717162" cy="564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60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79F4FA-CF3E-B0B4-7C8D-C98D3918E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6352D23E-D5A6-8D4A-BD55-85B4C383133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74915" y="4635416"/>
              <a:ext cx="5512869" cy="667447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6352D23E-D5A6-8D4A-BD55-85B4C38313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4915" y="4635416"/>
                <a:ext cx="5512869" cy="6674476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D7226D4-5757-3C12-2672-2CDDB008D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84" y="882907"/>
            <a:ext cx="2385113" cy="5113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2107E-1489-FBDC-CCAB-32153832E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260" y="638032"/>
            <a:ext cx="2717162" cy="56455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5B6E46-A58D-11B7-D03B-164231176C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457" y="861374"/>
            <a:ext cx="2442440" cy="5135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23F763-8C70-5FFF-ADEC-AB2B256D1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838" y="659564"/>
            <a:ext cx="2717162" cy="56455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0D356E-0F9A-7BAC-5572-3F426E2D33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873" y="861374"/>
            <a:ext cx="2300603" cy="51783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6F4F53-DB01-8D61-E312-E866ECB2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3EA43F-7457-5009-3302-205FAD158F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593" y="606216"/>
            <a:ext cx="2717162" cy="564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4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013874-52FB-B402-E71B-B6D035357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4D31D4F4-AAE6-80A0-D4CE-BA5A77157D5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74915" y="4635416"/>
              <a:ext cx="5512869" cy="667447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4D31D4F4-AAE6-80A0-D4CE-BA5A77157D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4915" y="4635416"/>
                <a:ext cx="5512869" cy="6674476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21D1A8F-4D35-1316-D33C-AEF838FCDF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329" y="964304"/>
            <a:ext cx="2300603" cy="5178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FA1638-44CA-2996-B612-F0657577F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862" y="917416"/>
            <a:ext cx="2385113" cy="5221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E4076-52F8-ACF5-6181-713F32A4EB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260" y="777568"/>
            <a:ext cx="2717162" cy="5645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7E217A-9AEC-3D5C-539D-5B03528867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838" y="777568"/>
            <a:ext cx="2717162" cy="56455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1C732A-4002-0DC4-91F5-2F84CC7C01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410" y="947408"/>
            <a:ext cx="2442440" cy="513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86BF9D-F4E8-BD81-6D7C-C76C3BAB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06C1FC-8B85-634E-9BF8-E67AA7FB9B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049" y="734503"/>
            <a:ext cx="2717162" cy="564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1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F3DDCB-0878-2145-8856-488BEA594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968BC9D9-DBB3-7CD5-34D9-D0898CE7EC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6579287"/>
                  </p:ext>
                </p:extLst>
              </p:nvPr>
            </p:nvGraphicFramePr>
            <p:xfrm>
              <a:off x="1997114" y="-148465"/>
              <a:ext cx="7514041" cy="119329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14041" cy="11932945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9518830" ay="-2870517" az="-98302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51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968BC9D9-DBB3-7CD5-34D9-D0898CE7EC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7114" y="-148465"/>
                <a:ext cx="7514041" cy="1193294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F321E326-B24C-07DB-067A-29BFCB076DBA}"/>
              </a:ext>
            </a:extLst>
          </p:cNvPr>
          <p:cNvSpPr>
            <a:spLocks noGrp="1"/>
          </p:cNvSpPr>
          <p:nvPr/>
        </p:nvSpPr>
        <p:spPr>
          <a:xfrm>
            <a:off x="0" y="434832"/>
            <a:ext cx="7928528" cy="1603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Worked and presented to you by: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8EE577C-B7F5-441D-7AD8-3FEF5404F432}"/>
              </a:ext>
            </a:extLst>
          </p:cNvPr>
          <p:cNvSpPr>
            <a:spLocks noGrp="1"/>
          </p:cNvSpPr>
          <p:nvPr/>
        </p:nvSpPr>
        <p:spPr>
          <a:xfrm>
            <a:off x="739222" y="1935235"/>
            <a:ext cx="5836755" cy="277798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AutoNum type="arabicPeriod"/>
            </a:pPr>
            <a:r>
              <a:rPr lang="en-US" dirty="0"/>
              <a:t>Joesph George Wahba</a:t>
            </a:r>
          </a:p>
          <a:p>
            <a:pPr marL="342900" indent="-342900">
              <a:buAutoNum type="arabicPeriod"/>
            </a:pPr>
            <a:r>
              <a:rPr lang="en-US" dirty="0"/>
              <a:t>Zeyad Saad Abdel-Fattah</a:t>
            </a:r>
          </a:p>
          <a:p>
            <a:pPr marL="342900" indent="-342900">
              <a:buAutoNum type="arabicPeriod"/>
            </a:pPr>
            <a:r>
              <a:rPr lang="en-US" dirty="0"/>
              <a:t>Muhammed Ashraf Tawfeek</a:t>
            </a:r>
          </a:p>
          <a:p>
            <a:pPr marL="342900" indent="-342900">
              <a:buAutoNum type="arabicPeriod"/>
            </a:pPr>
            <a:r>
              <a:rPr lang="en-US" dirty="0"/>
              <a:t>Zyad Gamal Saeed</a:t>
            </a:r>
          </a:p>
          <a:p>
            <a:pPr marL="342900" indent="-342900">
              <a:buAutoNum type="arabicPeriod"/>
            </a:pPr>
            <a:r>
              <a:rPr lang="en-US" dirty="0"/>
              <a:t>Menna-Allah Ahmed</a:t>
            </a:r>
          </a:p>
          <a:p>
            <a:pPr marL="342900" indent="-342900">
              <a:buAutoNum type="arabicPeriod"/>
            </a:pPr>
            <a:r>
              <a:rPr lang="en-US" dirty="0"/>
              <a:t>Abdelhalim Ramadan</a:t>
            </a:r>
          </a:p>
          <a:p>
            <a:pPr marL="342900" indent="-342900">
              <a:buAutoNum type="arabicPeriod"/>
            </a:pPr>
            <a:r>
              <a:rPr lang="en-US" dirty="0"/>
              <a:t>Zeyad Muhamed Yehya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1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D3C999-D02B-48E1-C2DB-1490BE160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3D3DFFD2-7603-5B36-0741-C6699E18D3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2204477"/>
                  </p:ext>
                </p:extLst>
              </p:nvPr>
            </p:nvGraphicFramePr>
            <p:xfrm>
              <a:off x="7555477" y="-4051384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3D3DFFD2-7603-5B36-0741-C6699E18D3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5477" y="-4051384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6A53902-5392-5C70-3288-D8C97B9B8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919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20C92A-1416-C43A-13B3-393E4F40E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9FE58E2-E3B6-2B17-2587-118AB62C96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2679844"/>
                  </p:ext>
                </p:extLst>
              </p:nvPr>
            </p:nvGraphicFramePr>
            <p:xfrm>
              <a:off x="9218311" y="352665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9FE58E2-E3B6-2B17-2587-118AB62C96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8311" y="352665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6F62AAF-56A2-1F0B-531E-9101D5965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37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CF8A1F-FEED-D8F3-FA65-E128DDA5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1E6A9A8F-35D9-886C-A5F3-6492B158EBC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218311" y="352665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1E6A9A8F-35D9-886C-A5F3-6492B158EB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8311" y="352665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C8E7D1C-618F-0D25-7360-99638AE4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570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BDB01-9473-9981-7B2D-A0C8BC8C7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5625C7A0-D6DE-FC05-6270-823471DFE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6241772"/>
                  </p:ext>
                </p:extLst>
              </p:nvPr>
            </p:nvGraphicFramePr>
            <p:xfrm>
              <a:off x="3106309" y="1053507"/>
              <a:ext cx="4824666" cy="52243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24666" cy="522434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-55894" ay="-104310" az="170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6414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5625C7A0-D6DE-FC05-6270-823471DFE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6309" y="1053507"/>
                <a:ext cx="4824666" cy="522434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920CE0-0309-D9DE-FAAB-D5F5D23D8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623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9F8E9C-16A5-09E8-571E-7162271FD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055B90C-5BDB-E656-A397-437360D694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3624869"/>
                  </p:ext>
                </p:extLst>
              </p:nvPr>
            </p:nvGraphicFramePr>
            <p:xfrm>
              <a:off x="3015811" y="4733484"/>
              <a:ext cx="5646168" cy="61603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46168" cy="6160321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131640" ay="26911" az="10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055B90C-5BDB-E656-A397-437360D694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5811" y="4733484"/>
                <a:ext cx="5646168" cy="616032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2BE734A-EAC5-6991-F686-0439EB721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694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B21296C-5364-552C-5B3E-C95701B81E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1645040"/>
                  </p:ext>
                </p:extLst>
              </p:nvPr>
            </p:nvGraphicFramePr>
            <p:xfrm>
              <a:off x="2918826" y="-511163"/>
              <a:ext cx="6354348" cy="111911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54348" cy="11191109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24" ay="-368025" az="-915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346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B21296C-5364-552C-5B3E-C95701B81E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8826" y="-511163"/>
                <a:ext cx="6354348" cy="1119110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F93B18B-4C39-B509-B0B0-D3ADCE2BE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4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Executive Summary: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2A1B8-51BC-72FC-E42F-629BCC61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About the Project</a:t>
            </a:r>
          </a:p>
          <a:p>
            <a:r>
              <a:rPr lang="en-US" sz="1800" dirty="0"/>
              <a:t>Aims to design and develop a </a:t>
            </a:r>
            <a:r>
              <a:rPr lang="en-US" sz="1800" b="1" dirty="0"/>
              <a:t>digital platform (mobile &amp; web application)</a:t>
            </a:r>
            <a:r>
              <a:rPr lang="en-US" sz="1800" dirty="0"/>
              <a:t> that connects </a:t>
            </a:r>
            <a:r>
              <a:rPr lang="en-US" sz="1800" b="1" dirty="0"/>
              <a:t>Dental Students</a:t>
            </a:r>
            <a:r>
              <a:rPr lang="en-US" sz="1800" dirty="0"/>
              <a:t> with </a:t>
            </a:r>
            <a:r>
              <a:rPr lang="en-US" sz="1800" b="1" dirty="0"/>
              <a:t>Patients</a:t>
            </a:r>
            <a:r>
              <a:rPr lang="en-US" sz="1800" dirty="0"/>
              <a:t> who need affordable dental care.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2000" b="1" dirty="0"/>
              <a:t>The system will serve as a mutual benefit bridge:</a:t>
            </a:r>
          </a:p>
          <a:p>
            <a:r>
              <a:rPr lang="en-US" sz="1800" b="1" dirty="0"/>
              <a:t>Patients:</a:t>
            </a:r>
            <a:r>
              <a:rPr lang="en-US" sz="1800" dirty="0"/>
              <a:t> gain access to low-cost or free dental services, while maintaining trust through </a:t>
            </a:r>
            <a:r>
              <a:rPr lang="en-US" sz="1800" b="1" dirty="0"/>
              <a:t>faculty supervision</a:t>
            </a:r>
            <a:r>
              <a:rPr lang="en-US" sz="1800" dirty="0"/>
              <a:t>.</a:t>
            </a:r>
          </a:p>
          <a:p>
            <a:r>
              <a:rPr lang="en-US" sz="1800" b="1" dirty="0"/>
              <a:t>Students:</a:t>
            </a:r>
            <a:r>
              <a:rPr lang="en-US" sz="1800" dirty="0"/>
              <a:t> gain valuable </a:t>
            </a:r>
            <a:r>
              <a:rPr lang="en-US" sz="1800" b="1" dirty="0"/>
              <a:t>hands-on experience</a:t>
            </a:r>
            <a:r>
              <a:rPr lang="en-US" sz="1800" dirty="0"/>
              <a:t> by working on real cases, supported by structured scheduling, patient feedback, and digital case tracking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50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64537A0-969E-B5A3-2F0C-A679778E09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3383741"/>
                  </p:ext>
                </p:extLst>
              </p:nvPr>
            </p:nvGraphicFramePr>
            <p:xfrm>
              <a:off x="2630213" y="-457057"/>
              <a:ext cx="6931573" cy="110828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31573" cy="11082897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929376" ay="1962527" az="5110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346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64537A0-969E-B5A3-2F0C-A679778E09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0213" y="-457057"/>
                <a:ext cx="6931573" cy="1108289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287DE-17BD-6B3A-7365-BA71034E1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070" y="1404710"/>
            <a:ext cx="10903857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Key Objectives:</a:t>
            </a:r>
          </a:p>
          <a:p>
            <a:r>
              <a:rPr lang="en-US" dirty="0"/>
              <a:t>Provide </a:t>
            </a:r>
            <a:r>
              <a:rPr lang="en-US" b="1" dirty="0"/>
              <a:t>accessible and affordable</a:t>
            </a:r>
            <a:r>
              <a:rPr lang="en-US" dirty="0"/>
              <a:t> dental services for patients.</a:t>
            </a:r>
          </a:p>
          <a:p>
            <a:r>
              <a:rPr lang="en-US" dirty="0"/>
              <a:t>Enable students to </a:t>
            </a:r>
            <a:r>
              <a:rPr lang="en-US" b="1" dirty="0"/>
              <a:t>practice, learn, and improve skills</a:t>
            </a:r>
            <a:r>
              <a:rPr lang="en-US" dirty="0"/>
              <a:t> before graduation.</a:t>
            </a:r>
          </a:p>
          <a:p>
            <a:r>
              <a:rPr lang="en-US" dirty="0"/>
              <a:t>Ensure </a:t>
            </a:r>
            <a:r>
              <a:rPr lang="en-US" b="1" dirty="0"/>
              <a:t>secure, easy, and professional communication</a:t>
            </a:r>
            <a:r>
              <a:rPr lang="en-US" dirty="0"/>
              <a:t> between both parties.</a:t>
            </a:r>
          </a:p>
          <a:p>
            <a:r>
              <a:rPr lang="en-US" dirty="0"/>
              <a:t>Collect feedback and generate insights to </a:t>
            </a:r>
            <a:r>
              <a:rPr lang="en-US" b="1" dirty="0"/>
              <a:t>improve healthcare quality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Why It Matters?</a:t>
            </a:r>
          </a:p>
          <a:p>
            <a:r>
              <a:rPr lang="en-US" dirty="0"/>
              <a:t>Tackles the challenge of </a:t>
            </a:r>
            <a:r>
              <a:rPr lang="en-US" b="1" dirty="0"/>
              <a:t>limited patient access</a:t>
            </a:r>
            <a:r>
              <a:rPr lang="en-US" dirty="0"/>
              <a:t> to affordable dental care.</a:t>
            </a:r>
          </a:p>
          <a:p>
            <a:r>
              <a:rPr lang="en-US" dirty="0"/>
              <a:t>Empowers students with </a:t>
            </a:r>
            <a:r>
              <a:rPr lang="en-US" b="1" dirty="0"/>
              <a:t>practical exposure</a:t>
            </a:r>
            <a:r>
              <a:rPr lang="en-US" dirty="0"/>
              <a:t> under supervision.</a:t>
            </a:r>
          </a:p>
          <a:p>
            <a:r>
              <a:rPr lang="en-US" dirty="0"/>
              <a:t>Bridges the </a:t>
            </a:r>
            <a:r>
              <a:rPr lang="en-US" b="1" dirty="0"/>
              <a:t>gap between academia and real-world practice</a:t>
            </a:r>
            <a:r>
              <a:rPr lang="en-US" dirty="0"/>
              <a:t>.</a:t>
            </a:r>
          </a:p>
          <a:p>
            <a:r>
              <a:rPr lang="en-US" dirty="0"/>
              <a:t>Supports the college’s mission in </a:t>
            </a:r>
            <a:r>
              <a:rPr lang="en-US" b="1" dirty="0"/>
              <a:t>community service &amp; innovation</a:t>
            </a:r>
            <a:r>
              <a:rPr lang="en-US" dirty="0"/>
              <a:t>.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927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B2311522-0CBD-3F53-FCF6-5DE8EEEC2A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514661"/>
                  </p:ext>
                </p:extLst>
              </p:nvPr>
            </p:nvGraphicFramePr>
            <p:xfrm>
              <a:off x="4127300" y="-400309"/>
              <a:ext cx="6645929" cy="110067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45929" cy="11006723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3894629" ay="3846305" az="375026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346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B2311522-0CBD-3F53-FCF6-5DE8EEEC2A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7300" y="-400309"/>
                <a:ext cx="6645929" cy="1100672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BF226C7-7B89-D21B-B609-7E4E983D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29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But what do people think about the idea?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9BFE-81C4-3C86-82BE-255742B7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542" y="1864681"/>
            <a:ext cx="10515600" cy="4351338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dirty="0"/>
              <a:t>We found that Egypt has around </a:t>
            </a:r>
            <a:r>
              <a:rPr lang="en-US" b="1" dirty="0"/>
              <a:t>81</a:t>
            </a:r>
            <a:r>
              <a:rPr lang="en-US" dirty="0"/>
              <a:t> dental colleges in total.</a:t>
            </a:r>
            <a:r>
              <a:rPr lang="ar-EG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Among them, </a:t>
            </a:r>
            <a:r>
              <a:rPr lang="en-US" b="1" dirty="0"/>
              <a:t>22</a:t>
            </a:r>
            <a:r>
              <a:rPr lang="en-US" dirty="0"/>
              <a:t> belong to public (governmental) universities, </a:t>
            </a:r>
            <a:r>
              <a:rPr lang="en-US" b="1" dirty="0"/>
              <a:t>37</a:t>
            </a:r>
            <a:r>
              <a:rPr lang="en-US" dirty="0"/>
              <a:t> belong to private universities, and </a:t>
            </a:r>
            <a:r>
              <a:rPr lang="en-US" b="1" dirty="0"/>
              <a:t>22 </a:t>
            </a:r>
            <a:r>
              <a:rPr lang="en-US" dirty="0"/>
              <a:t>belong to national (non-profit) universities.</a:t>
            </a:r>
            <a:r>
              <a:rPr lang="ar-EG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Every year, around 70,000 undergraduate students study dentistry across these colleges.</a:t>
            </a:r>
          </a:p>
          <a:p>
            <a:pPr marL="0" indent="0">
              <a:buNone/>
            </a:pPr>
            <a:r>
              <a:rPr lang="en-US" dirty="0"/>
              <a:t>As the </a:t>
            </a:r>
            <a:r>
              <a:rPr lang="en-US" b="1" dirty="0"/>
              <a:t>survey </a:t>
            </a:r>
            <a:r>
              <a:rPr lang="en-US" dirty="0"/>
              <a:t>that’s</a:t>
            </a:r>
            <a:r>
              <a:rPr lang="en-US" b="1" dirty="0"/>
              <a:t> </a:t>
            </a:r>
            <a:r>
              <a:rPr lang="en-US" dirty="0"/>
              <a:t>made from our team on </a:t>
            </a:r>
            <a:r>
              <a:rPr lang="en-US" b="1" dirty="0">
                <a:solidFill>
                  <a:srgbClr val="4086F4"/>
                </a:solidFill>
              </a:rPr>
              <a:t>G</a:t>
            </a:r>
            <a:r>
              <a:rPr lang="en-US" b="1" dirty="0">
                <a:solidFill>
                  <a:srgbClr val="EB4132"/>
                </a:solidFill>
              </a:rPr>
              <a:t>o</a:t>
            </a:r>
            <a:r>
              <a:rPr lang="en-US" b="1" dirty="0">
                <a:solidFill>
                  <a:srgbClr val="FBBD01"/>
                </a:solidFill>
              </a:rPr>
              <a:t>o</a:t>
            </a:r>
            <a:r>
              <a:rPr lang="en-US" b="1" dirty="0">
                <a:solidFill>
                  <a:srgbClr val="4086F4"/>
                </a:solidFill>
              </a:rPr>
              <a:t>g</a:t>
            </a:r>
            <a:r>
              <a:rPr lang="en-US" b="1" dirty="0">
                <a:solidFill>
                  <a:srgbClr val="31AA52"/>
                </a:solidFill>
              </a:rPr>
              <a:t>l</a:t>
            </a:r>
            <a:r>
              <a:rPr lang="en-US" b="1" dirty="0">
                <a:solidFill>
                  <a:srgbClr val="EB4132"/>
                </a:solidFill>
              </a:rPr>
              <a:t>e </a:t>
            </a:r>
            <a:r>
              <a:rPr lang="en-US" b="1" dirty="0">
                <a:solidFill>
                  <a:srgbClr val="764EBB"/>
                </a:solidFill>
              </a:rPr>
              <a:t>Forms, </a:t>
            </a:r>
            <a:r>
              <a:rPr lang="en-US" b="1" dirty="0"/>
              <a:t>we got </a:t>
            </a:r>
            <a:r>
              <a:rPr lang="ar-EG" b="1" dirty="0"/>
              <a:t>92</a:t>
            </a:r>
            <a:r>
              <a:rPr lang="en-US" b="1" dirty="0"/>
              <a:t> till now!</a:t>
            </a:r>
          </a:p>
          <a:p>
            <a:pPr marL="0" indent="0">
              <a:buNone/>
            </a:pPr>
            <a:r>
              <a:rPr lang="en-US" b="1" dirty="0"/>
              <a:t>And to solve the past problems we came up with…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C30C9E1C-8D48-F7BE-9152-8C5FAEE88D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752734"/>
                  </p:ext>
                </p:extLst>
              </p:nvPr>
            </p:nvGraphicFramePr>
            <p:xfrm>
              <a:off x="13785925" y="1515089"/>
              <a:ext cx="856975" cy="382782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56975" cy="3827821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16400" ay="4754141" az="-1042308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6467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C30C9E1C-8D48-F7BE-9152-8C5FAEE88D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85925" y="1515089"/>
                <a:ext cx="856975" cy="38278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3311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BE63-3616-92D8-C153-7C9509AD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057" y="2290740"/>
            <a:ext cx="4249082" cy="1726214"/>
          </a:xfrm>
        </p:spPr>
        <p:txBody>
          <a:bodyPr>
            <a:normAutofit fontScale="90000"/>
          </a:bodyPr>
          <a:lstStyle/>
          <a:p>
            <a:r>
              <a:rPr lang="en-US" sz="9600" dirty="0" err="1">
                <a:solidFill>
                  <a:schemeClr val="bg1"/>
                </a:solidFill>
                <a:latin typeface="Maiandra GD" panose="020E0502030308020204" pitchFamily="34" charset="0"/>
              </a:rPr>
              <a:t>Thoutha</a:t>
            </a:r>
            <a:endParaRPr lang="en-US" sz="6000" dirty="0">
              <a:solidFill>
                <a:schemeClr val="bg1"/>
              </a:solidFill>
              <a:latin typeface="Maiandra GD" panose="020E0502030308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B169A8F4-8F8E-C4EE-6BB4-B4D276C666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0296019"/>
                  </p:ext>
                </p:extLst>
              </p:nvPr>
            </p:nvGraphicFramePr>
            <p:xfrm>
              <a:off x="1858403" y="1513496"/>
              <a:ext cx="3075736" cy="333537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75736" cy="333537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732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B169A8F4-8F8E-C4EE-6BB4-B4D276C666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8403" y="1513496"/>
                <a:ext cx="3075736" cy="33353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7860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mph" presetSubtype="256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B2275E-ADEF-9745-B022-8B3211C00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2DDA3F0A-ABC6-0D30-3295-08766864F5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2824974"/>
                  </p:ext>
                </p:extLst>
              </p:nvPr>
            </p:nvGraphicFramePr>
            <p:xfrm>
              <a:off x="9324824" y="1656869"/>
              <a:ext cx="2746834" cy="29939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46834" cy="2993955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436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2DDA3F0A-ABC6-0D30-3295-08766864F5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4824" y="1656869"/>
                <a:ext cx="2746834" cy="299395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C84D34F-8955-6D42-06D5-8B10BD1B4ACD}"/>
              </a:ext>
            </a:extLst>
          </p:cNvPr>
          <p:cNvSpPr txBox="1"/>
          <p:nvPr/>
        </p:nvSpPr>
        <p:spPr>
          <a:xfrm>
            <a:off x="11912" y="1667406"/>
            <a:ext cx="7002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a typeface="Roboto Mono" panose="00000009000000000000" pitchFamily="49" charset="0"/>
              </a:rPr>
              <a:t>🦷 Bridging the Gap in Egyptian Dental Education and Care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7CBB1-F422-067C-A253-8AA286087B41}"/>
              </a:ext>
            </a:extLst>
          </p:cNvPr>
          <p:cNvSpPr txBox="1"/>
          <p:nvPr/>
        </p:nvSpPr>
        <p:spPr>
          <a:xfrm>
            <a:off x="338674" y="2172291"/>
            <a:ext cx="952941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The Solution: A Digital Bridge</a:t>
            </a:r>
          </a:p>
          <a:p>
            <a:pPr>
              <a:buNone/>
            </a:pPr>
            <a:r>
              <a:rPr lang="en-US" sz="1600" b="1" dirty="0">
                <a:ea typeface="Roboto Mono" panose="00000009000000000000" pitchFamily="49" charset="0"/>
              </a:rPr>
              <a:t>DENTAL CASE CONNECTION SYSTEM (DCCS) (Mobile App + Web Platform)</a:t>
            </a:r>
          </a:p>
          <a:p>
            <a:pPr>
              <a:buNone/>
            </a:pPr>
            <a:endParaRPr lang="en-US" b="1" dirty="0">
              <a:ea typeface="Roboto Mono" panose="00000009000000000000" pitchFamily="49" charset="0"/>
            </a:endParaRPr>
          </a:p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How It Works</a:t>
            </a:r>
          </a:p>
          <a:p>
            <a:pPr lvl="1">
              <a:buFont typeface="+mj-lt"/>
              <a:buAutoNum type="arabicPeriod"/>
            </a:pPr>
            <a:r>
              <a:rPr lang="en-US" b="1" dirty="0">
                <a:ea typeface="Roboto Mono" panose="00000009000000000000" pitchFamily="49" charset="0"/>
              </a:rPr>
              <a:t>Patient Input: Patient describes symptoms.</a:t>
            </a:r>
          </a:p>
          <a:p>
            <a:pPr marL="800100" lvl="1" indent="-342900">
              <a:buFont typeface="+mj-lt"/>
              <a:buAutoNum type="arabicPeriod"/>
            </a:pPr>
            <a:endParaRPr lang="en-US" b="1" dirty="0">
              <a:ea typeface="Roboto Mono" panose="00000009000000000000" pitchFamily="49" charset="0"/>
            </a:endParaRPr>
          </a:p>
          <a:p>
            <a:pPr lvl="1">
              <a:buFont typeface="+mj-lt"/>
              <a:buAutoNum type="arabicPeriod"/>
            </a:pPr>
            <a:r>
              <a:rPr lang="en-US" b="1" dirty="0">
                <a:ea typeface="Roboto Mono" panose="00000009000000000000" pitchFamily="49" charset="0"/>
              </a:rPr>
              <a:t>AI Chatbot: Performs a preliminary diagnosis and categorizes the case (e.g., Root Canal, Cavity).</a:t>
            </a:r>
          </a:p>
          <a:p>
            <a:pPr marL="800100" lvl="1" indent="-342900">
              <a:buFont typeface="+mj-lt"/>
              <a:buAutoNum type="arabicPeriod"/>
            </a:pPr>
            <a:endParaRPr lang="en-US" b="1" dirty="0">
              <a:ea typeface="Roboto Mono" panose="00000009000000000000" pitchFamily="49" charset="0"/>
            </a:endParaRPr>
          </a:p>
          <a:p>
            <a:pPr lvl="1">
              <a:buFont typeface="+mj-lt"/>
              <a:buAutoNum type="arabicPeriod"/>
            </a:pPr>
            <a:r>
              <a:rPr lang="en-US" b="1" dirty="0">
                <a:ea typeface="Roboto Mono" panose="00000009000000000000" pitchFamily="49" charset="0"/>
              </a:rPr>
              <a:t>Matching: System pairs the patient with a student needing that specific training case.</a:t>
            </a:r>
          </a:p>
          <a:p>
            <a:pPr lvl="1"/>
            <a:endParaRPr lang="en-US" b="1" dirty="0">
              <a:ea typeface="Roboto Mono" panose="00000009000000000000" pitchFamily="49" charset="0"/>
            </a:endParaRPr>
          </a:p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Key System Guarantee:</a:t>
            </a:r>
          </a:p>
          <a:p>
            <a:pPr>
              <a:buNone/>
            </a:pPr>
            <a:endParaRPr lang="en-US" b="1" dirty="0">
              <a:ea typeface="Roboto Mono" panose="00000009000000000000" pitchFamily="49" charset="0"/>
            </a:endParaRPr>
          </a:p>
          <a:p>
            <a:pPr>
              <a:buNone/>
            </a:pPr>
            <a:r>
              <a:rPr lang="en-US" b="1" dirty="0">
                <a:ea typeface="Roboto Mono" panose="00000009000000000000" pitchFamily="49" charset="0"/>
              </a:rPr>
              <a:t>All interactions are securely monitored via an Admin Dashboard for ethical use and privacy compliance.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55AD58-736A-F3DD-7284-D2A91101F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34" y="192171"/>
            <a:ext cx="4249082" cy="1726214"/>
          </a:xfrm>
        </p:spPr>
        <p:txBody>
          <a:bodyPr>
            <a:normAutofit/>
          </a:bodyPr>
          <a:lstStyle/>
          <a:p>
            <a:r>
              <a:rPr lang="en-US" sz="7200" dirty="0" err="1">
                <a:latin typeface="Maiandra GD" panose="020E0502030308020204" pitchFamily="34" charset="0"/>
              </a:rPr>
              <a:t>Thoutha</a:t>
            </a:r>
            <a:endParaRPr lang="en-US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94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606B27-2869-B477-68A5-919FD797E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F3C23E48-6A24-6F5E-AE5C-A1BCAB6447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5290128"/>
                  </p:ext>
                </p:extLst>
              </p:nvPr>
            </p:nvGraphicFramePr>
            <p:xfrm>
              <a:off x="9745926" y="313790"/>
              <a:ext cx="5956764" cy="72119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956764" cy="721190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701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F3C23E48-6A24-6F5E-AE5C-A1BCAB6447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45926" y="313790"/>
                <a:ext cx="5956764" cy="721190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5D8EC29-5BE1-3EB2-133F-34A470780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528" y="0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b="1" dirty="0" err="1">
                <a:latin typeface="Maiandra GD" panose="020E0502030308020204" pitchFamily="34" charset="0"/>
              </a:rPr>
              <a:t>Thoutha</a:t>
            </a:r>
            <a:endParaRPr lang="en-US" sz="1800" b="1" dirty="0">
              <a:latin typeface="Maiandra GD" panose="020E0502030308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3A764-5F77-FCDA-1AED-5FCE36F41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117" y="5085440"/>
            <a:ext cx="1551364" cy="1551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D38BA5-12A7-B352-33F1-28F80B67A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737" y="3443012"/>
            <a:ext cx="2746443" cy="1047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4295C6-DF6A-5605-D8B6-F1B0E5E6F2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49" y="3647517"/>
            <a:ext cx="1930812" cy="6380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5D38A-39EA-E46E-A300-12E553302F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49" y="5350420"/>
            <a:ext cx="1704559" cy="1021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3B9F04-B475-4BC9-B231-171F873BD4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320" y="1968586"/>
            <a:ext cx="984318" cy="984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C61807-8BF4-9B92-4F15-5351D068AE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49" y="2140835"/>
            <a:ext cx="1488575" cy="9117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D4D52C-F9F6-B876-2698-7B3701F4A6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40" y="1624287"/>
            <a:ext cx="1604469" cy="1427726"/>
          </a:xfrm>
          <a:prstGeom prst="rect">
            <a:avLst/>
          </a:prstGeom>
        </p:spPr>
      </p:pic>
      <p:sp>
        <p:nvSpPr>
          <p:cNvPr id="20" name="AutoShape 2">
            <a:extLst>
              <a:ext uri="{FF2B5EF4-FFF2-40B4-BE49-F238E27FC236}">
                <a16:creationId xmlns:a16="http://schemas.microsoft.com/office/drawing/2014/main" id="{62C4FACA-CE23-CB53-B9A5-8D116B9F4F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976931"/>
            <a:ext cx="1604469" cy="160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F6544CD-C966-7797-77AB-29AEC10D6A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521" y="2010919"/>
            <a:ext cx="2980048" cy="7660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93E823-448E-24A8-3189-6600343A95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275" y="4995844"/>
            <a:ext cx="2551052" cy="14358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65C6A1-F07C-7A9E-02C1-7CCFA3D94AAA}"/>
              </a:ext>
            </a:extLst>
          </p:cNvPr>
          <p:cNvSpPr txBox="1"/>
          <p:nvPr/>
        </p:nvSpPr>
        <p:spPr>
          <a:xfrm>
            <a:off x="242170" y="859419"/>
            <a:ext cx="318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Technology's used 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7D31F1C-89EC-15AC-0678-FC7FF2A9C6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043" y="3242045"/>
            <a:ext cx="1267765" cy="1449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59FCC-170F-4A5D-2252-DA03C016AA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695" y="5656065"/>
            <a:ext cx="3067455" cy="918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F22818-7FEC-3ECF-3D3C-587F7B4BB9D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48" y="3253930"/>
            <a:ext cx="1613170" cy="10299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3DBEEC-5581-2EEB-E225-684EEFA276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597" y="5047481"/>
            <a:ext cx="1356966" cy="1090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AB261F-CF92-2EE5-7AF9-C2433EEBF5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785" y="5011638"/>
            <a:ext cx="24384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97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1A8A56-953B-DCF8-FBE5-18B93302C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B1911E32-DA56-A2A8-6457-1D9070FD49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9274670"/>
                  </p:ext>
                </p:extLst>
              </p:nvPr>
            </p:nvGraphicFramePr>
            <p:xfrm>
              <a:off x="8574254" y="-808375"/>
              <a:ext cx="4587856" cy="577760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587856" cy="5777602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101946" ay="2538680" az="6864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6393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B1911E32-DA56-A2A8-6457-1D9070FD49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74254" y="-808375"/>
                <a:ext cx="4587856" cy="577760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342EB7B-BC1F-4105-3684-9208A76A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Maiandra GD" panose="020E0502030308020204" pitchFamily="34" charset="0"/>
              </a:rPr>
              <a:t>Thoutha</a:t>
            </a:r>
            <a:endParaRPr lang="en-US" sz="1800" dirty="0">
              <a:latin typeface="Maiandra GD" panose="020E0502030308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DDDD8-5C0E-E0EF-5DBB-5589F2DAD5F1}"/>
              </a:ext>
            </a:extLst>
          </p:cNvPr>
          <p:cNvSpPr txBox="1"/>
          <p:nvPr/>
        </p:nvSpPr>
        <p:spPr>
          <a:xfrm>
            <a:off x="0" y="119431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         Preparations and install :</a:t>
            </a:r>
          </a:p>
        </p:txBody>
      </p:sp>
      <p:pic>
        <p:nvPicPr>
          <p:cNvPr id="5" name="Graphic 4" descr="Download from cloud outline">
            <a:extLst>
              <a:ext uri="{FF2B5EF4-FFF2-40B4-BE49-F238E27FC236}">
                <a16:creationId xmlns:a16="http://schemas.microsoft.com/office/drawing/2014/main" id="{84EC54DB-3311-F3E7-9FDF-CA067E149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72" y="1118795"/>
            <a:ext cx="612710" cy="612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E4FD7-68C2-9E1A-07BB-92BCB4C7F609}"/>
              </a:ext>
            </a:extLst>
          </p:cNvPr>
          <p:cNvSpPr txBox="1"/>
          <p:nvPr/>
        </p:nvSpPr>
        <p:spPr>
          <a:xfrm>
            <a:off x="321823" y="1931669"/>
            <a:ext cx="1162136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Server setup was a critical foundation for the project.</a:t>
            </a:r>
            <a:br>
              <a:rPr lang="en-US" sz="2400" dirty="0"/>
            </a:br>
            <a:r>
              <a:rPr lang="en-US" sz="2400" dirty="0"/>
              <a:t>To simplify installation, maintenance, and monitoring, the Linux team developed an automated installer and unified command </a:t>
            </a:r>
            <a:r>
              <a:rPr lang="en-US" sz="2400" dirty="0" err="1"/>
              <a:t>tools.These</a:t>
            </a:r>
            <a:r>
              <a:rPr lang="en-US" sz="2400" dirty="0"/>
              <a:t> include </a:t>
            </a:r>
            <a:r>
              <a:rPr lang="en-US" sz="2400" b="1" dirty="0"/>
              <a:t>install.sh</a:t>
            </a:r>
            <a:r>
              <a:rPr lang="en-US" sz="3200" dirty="0"/>
              <a:t> </a:t>
            </a:r>
            <a:r>
              <a:rPr lang="en-US" sz="2400" dirty="0"/>
              <a:t>and </a:t>
            </a:r>
            <a:r>
              <a:rPr lang="en-US" sz="2400" b="1" dirty="0" err="1"/>
              <a:t>astart</a:t>
            </a:r>
            <a:r>
              <a:rPr lang="en-US" sz="2400" b="1" dirty="0"/>
              <a:t> (All Start)</a:t>
            </a:r>
            <a:r>
              <a:rPr lang="en-US" sz="2400" dirty="0"/>
              <a:t>, enabling efficient and consistent server management.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7F40DF-9E5F-4186-BB95-5BC739FA79D6}"/>
              </a:ext>
            </a:extLst>
          </p:cNvPr>
          <p:cNvSpPr txBox="1"/>
          <p:nvPr/>
        </p:nvSpPr>
        <p:spPr>
          <a:xfrm>
            <a:off x="197223" y="3734198"/>
            <a:ext cx="119947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Install.sh: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High-Level Actions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Detects and installs </a:t>
            </a:r>
            <a:r>
              <a:rPr lang="en-US" sz="2000" b="1" dirty="0"/>
              <a:t>Oracle XE prerequisites</a:t>
            </a:r>
            <a:r>
              <a:rPr lang="en-US" sz="2000" dirty="0"/>
              <a:t> (and Oracle itself if missing)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Ensures </a:t>
            </a:r>
            <a:r>
              <a:rPr lang="en-US" sz="2000" b="1" dirty="0"/>
              <a:t>Python 3 + pip</a:t>
            </a: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Creates a </a:t>
            </a:r>
            <a:r>
              <a:rPr lang="en-US" sz="2000" b="1" dirty="0"/>
              <a:t>Python virtual environment</a:t>
            </a: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Installs </a:t>
            </a:r>
            <a:r>
              <a:rPr lang="en-US" sz="2000" b="1" dirty="0"/>
              <a:t>Python dependencies</a:t>
            </a: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Installs </a:t>
            </a:r>
            <a:r>
              <a:rPr lang="en-US" sz="2000" b="1" dirty="0"/>
              <a:t>Node.js (APT systems only)</a:t>
            </a: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Installs a global </a:t>
            </a:r>
            <a:r>
              <a:rPr lang="en-US" sz="1600" b="1" dirty="0" err="1"/>
              <a:t>astart</a:t>
            </a:r>
            <a:r>
              <a:rPr lang="en-US" sz="2000" b="1" dirty="0"/>
              <a:t> launcher</a:t>
            </a:r>
            <a:endParaRPr lang="en-US" sz="2000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9287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</TotalTime>
  <Words>1135</Words>
  <Application>Microsoft Office PowerPoint</Application>
  <PresentationFormat>Widescreen</PresentationFormat>
  <Paragraphs>176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Maiandra GD</vt:lpstr>
      <vt:lpstr>Roboto Mono</vt:lpstr>
      <vt:lpstr>Wingdings</vt:lpstr>
      <vt:lpstr>Office Theme</vt:lpstr>
      <vt:lpstr>Thoutha</vt:lpstr>
      <vt:lpstr>PowerPoint Presentation</vt:lpstr>
      <vt:lpstr>Executive Summary:</vt:lpstr>
      <vt:lpstr>PowerPoint Presentation</vt:lpstr>
      <vt:lpstr>But what do people think about the idea?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  <vt:lpstr>Thoutha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George</dc:creator>
  <cp:lastModifiedBy>2021137</cp:lastModifiedBy>
  <cp:revision>22</cp:revision>
  <dcterms:created xsi:type="dcterms:W3CDTF">2025-09-29T17:03:38Z</dcterms:created>
  <dcterms:modified xsi:type="dcterms:W3CDTF">2026-02-17T20:09:15Z</dcterms:modified>
</cp:coreProperties>
</file>